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B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487" autoAdjust="0"/>
  </p:normalViewPr>
  <p:slideViewPr>
    <p:cSldViewPr snapToGrid="0">
      <p:cViewPr varScale="1">
        <p:scale>
          <a:sx n="81" d="100"/>
          <a:sy n="81" d="100"/>
        </p:scale>
        <p:origin x="17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z Serafin" userId="20f32e0f-ef9e-4566-89e7-6c90271e1310" providerId="ADAL" clId="{451D4D1D-192B-407D-94AE-2424420EA0DC}"/>
    <pc:docChg chg="modSld">
      <pc:chgData name="Tomasz Serafin" userId="20f32e0f-ef9e-4566-89e7-6c90271e1310" providerId="ADAL" clId="{451D4D1D-192B-407D-94AE-2424420EA0DC}" dt="2023-06-02T08:37:22.938" v="16" actId="20577"/>
      <pc:docMkLst>
        <pc:docMk/>
      </pc:docMkLst>
      <pc:sldChg chg="modSp mod">
        <pc:chgData name="Tomasz Serafin" userId="20f32e0f-ef9e-4566-89e7-6c90271e1310" providerId="ADAL" clId="{451D4D1D-192B-407D-94AE-2424420EA0DC}" dt="2023-06-02T08:37:22.938" v="16" actId="20577"/>
        <pc:sldMkLst>
          <pc:docMk/>
          <pc:sldMk cId="289484544" sldId="260"/>
        </pc:sldMkLst>
        <pc:spChg chg="mod">
          <ac:chgData name="Tomasz Serafin" userId="20f32e0f-ef9e-4566-89e7-6c90271e1310" providerId="ADAL" clId="{451D4D1D-192B-407D-94AE-2424420EA0DC}" dt="2023-06-02T08:37:22.938" v="16" actId="20577"/>
          <ac:spMkLst>
            <pc:docMk/>
            <pc:sldMk cId="289484544" sldId="260"/>
            <ac:spMk id="3" creationId="{1A85E16D-FFFC-E728-EB07-42633D960E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B5D3C-EE7E-48E3-9256-0A2427F834DB}" type="datetimeFigureOut">
              <a:rPr lang="pl-PL" smtClean="0"/>
              <a:t>02.06.2023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DFB8D-EEDB-4D2B-9E7C-6DE90782E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105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DFB8D-EEDB-4D2B-9E7C-6DE90782EF5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473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/>
            <a:r>
              <a:rPr lang="pl-P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Phishing</a:t>
            </a: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próba wyłudzenia danych osobowych lub bankowych poprzez podszywanie się pod zaufany podmiot. Oszuści wysyłają fałszywe wiadomości e-mail, SMS lub komunikatory, które zawierają linki do złośliwych stron internetowych. </a:t>
            </a:r>
            <a:r>
              <a:rPr lang="pl-P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Phishing</a:t>
            </a: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stanowi poważne zagrożenie dla bezpieczeństwa użytkowników i organizacji, ponieważ może prowadzić do kradzieży tożsamości, utraty pieniędzy lub zainfekowania komputera złośliwym oprogramowaniem   .</a:t>
            </a:r>
          </a:p>
          <a:p>
            <a:pPr marL="457200"/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bardzo ta metoda jest skuteczna? W 2013 r tylko w sieci handlowej TARGET skradziono 110 milionów rekordów zawierających dane osobowe i numery kart kredytowych… metoda ataku to </a:t>
            </a:r>
            <a:r>
              <a:rPr lang="pl-P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phishing</a:t>
            </a: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DFB8D-EEDB-4D2B-9E7C-6DE90782EF5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142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Aby zabezpieczyć się przed </a:t>
            </a:r>
            <a:r>
              <a:rPr lang="pl-P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phishingiem</a:t>
            </a: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należy zachować rozsądek i ostrożność podczas korzystania z </a:t>
            </a:r>
            <a:r>
              <a:rPr lang="pl-P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internetu</a:t>
            </a: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Nie należy klikać w podejrzane linki, ani podawać poufnych informacji w odpowiedzi na nieznane wiadomości. Należy także sprawdzać adresy URL i treść wiadomości pod kątem błędów ortograficznych, literówek lub nieprawdopodobnych treści. W razie wątpliwości, należy skontaktować się bezpośrednio z podmiotem, który rzekomo wysłał wiadomość, lub zgłosić podejrzaną stronę na listę ostrzeżeń 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DFB8D-EEDB-4D2B-9E7C-6DE90782EF5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460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Zagrożenie </a:t>
            </a:r>
            <a:r>
              <a:rPr lang="pl-PL" dirty="0" err="1"/>
              <a:t>phishingiem</a:t>
            </a:r>
            <a:r>
              <a:rPr lang="pl-PL" dirty="0"/>
              <a:t> jest coraz większe w dzisiejszym cyfrowym świecie. Cyberprzestępcy wykorzystują sztuczną inteligencję (AI) i uczenie maszynowe (ML) do tworzenia bardziej wiarygodnych i spersonalizowanych wiadomości, które mają na celu wyłudzenie danych osobowych lub poufnych informacji od ofiar. AI może analizować metadane, treść, kontekst i typowe zachowania użytkowników, aby szybko i dokładnie identyfikować potencjalne zagrożenia i anomalie w e-mailach. AI może również wykorzystywać narzędzia generowania tekstu, takie jak </a:t>
            </a:r>
            <a:r>
              <a:rPr lang="pl-PL" dirty="0" err="1"/>
              <a:t>ChatGPT</a:t>
            </a:r>
            <a:r>
              <a:rPr lang="pl-PL" dirty="0"/>
              <a:t>, aby tworzyć wiadomości dostosowane do osobowości i preferencji odbiorców. Takie ataki mogą być trudne do wykrycia przez tradycyjne modele bezpieczeństwa, w tym wieloskładnikowe uwierzytelnianie (MFA). Dlatego ważne jest, aby organizacje i użytkownicy indywidualni byli świadomi zagrożenia </a:t>
            </a:r>
            <a:r>
              <a:rPr lang="pl-PL" dirty="0" err="1"/>
              <a:t>phishingiem</a:t>
            </a:r>
            <a:r>
              <a:rPr lang="pl-PL" dirty="0"/>
              <a:t> i podejmowali odpowiednie środki zapobiegawcze. Niektóre z nich to: - Nie otwieraj załączników ani nie klikaj linków w podejrzanych e-mailach. - Sprawdzaj adres nadawcy i pisownię wiadomości pod kątem błędów lub niezgodności. - Używaj oprogramowania antywirusowego i aktualizuj je regularnie. - Korzystaj z narzędzi do symulacji </a:t>
            </a:r>
            <a:r>
              <a:rPr lang="pl-PL" dirty="0" err="1"/>
              <a:t>phishingu</a:t>
            </a:r>
            <a:r>
              <a:rPr lang="pl-PL" dirty="0"/>
              <a:t>, które mogą pomóc w szkoleniu i podnoszeniu świadomości w zakresie bezpieczeństwa. - Zgłaszaj podejrzane e-maile do odpowiednich organów lub usług.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DFB8D-EEDB-4D2B-9E7C-6DE90782EF5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133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Szkolenia pracowników przeciw </a:t>
            </a:r>
            <a:r>
              <a:rPr lang="pl-PL" dirty="0" err="1"/>
              <a:t>phishingowi</a:t>
            </a:r>
            <a:r>
              <a:rPr lang="pl-PL" dirty="0"/>
              <a:t> mają na celu nauczyć, jak:</a:t>
            </a:r>
          </a:p>
          <a:p>
            <a:endParaRPr lang="pl-PL" dirty="0"/>
          </a:p>
          <a:p>
            <a:r>
              <a:rPr lang="pl-PL" dirty="0"/>
              <a:t>- odróżniać wiadomości </a:t>
            </a:r>
            <a:r>
              <a:rPr lang="pl-PL" dirty="0" err="1"/>
              <a:t>phishingowe</a:t>
            </a:r>
            <a:r>
              <a:rPr lang="pl-PL" dirty="0"/>
              <a:t> od prawdziwych,</a:t>
            </a:r>
          </a:p>
          <a:p>
            <a:r>
              <a:rPr lang="pl-PL" dirty="0"/>
              <a:t>- sprawdzać wiarygodność nadawców i linków,</a:t>
            </a:r>
          </a:p>
          <a:p>
            <a:r>
              <a:rPr lang="pl-PL" dirty="0"/>
              <a:t>- reagować na podejrzane wiadomości i zabezpieczać swoje konto,</a:t>
            </a:r>
          </a:p>
          <a:p>
            <a:r>
              <a:rPr lang="pl-PL" dirty="0"/>
              <a:t>- zgłaszać próby </a:t>
            </a:r>
            <a:r>
              <a:rPr lang="pl-PL" dirty="0" err="1"/>
              <a:t>phishingu</a:t>
            </a:r>
            <a:r>
              <a:rPr lang="pl-PL" dirty="0"/>
              <a:t> do odpowiednich służb.</a:t>
            </a:r>
          </a:p>
          <a:p>
            <a:endParaRPr lang="pl-PL" dirty="0"/>
          </a:p>
          <a:p>
            <a:r>
              <a:rPr lang="pl-PL" dirty="0"/>
              <a:t>Szkolenia te mogą być realizowane w formie e-learningowej lub stacjonarnej, z wykorzystaniem symulacji ataków </a:t>
            </a:r>
            <a:r>
              <a:rPr lang="pl-PL" dirty="0" err="1"/>
              <a:t>phishingowych</a:t>
            </a:r>
            <a:r>
              <a:rPr lang="pl-PL" dirty="0"/>
              <a:t> i testów wiedzy. Szkolenia te mogą być dostosowane do specyfiki branży i organizacji, aby zwiększyć ich skuteczność i efektywność.</a:t>
            </a:r>
          </a:p>
          <a:p>
            <a:endParaRPr lang="pl-PL" dirty="0"/>
          </a:p>
          <a:p>
            <a:r>
              <a:rPr lang="pl-PL" dirty="0"/>
              <a:t>Szkolenia pracowników przeciw </a:t>
            </a:r>
            <a:r>
              <a:rPr lang="pl-PL" dirty="0" err="1"/>
              <a:t>phishingowi</a:t>
            </a:r>
            <a:r>
              <a:rPr lang="pl-PL" dirty="0"/>
              <a:t> to inwestycja w bezpieczeństwo danych i reputacji firmy, która może zapobiec wielu stratom i problemom wynikającym z ataków cybernetycznych.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DFB8D-EEDB-4D2B-9E7C-6DE90782EF5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942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DFB8D-EEDB-4D2B-9E7C-6DE90782EF5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206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3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2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1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9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0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1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4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6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A0A7E8C1-C94C-2023-9143-01B16A21D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1FCCA70-19FB-F659-EB02-D65760074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5452" y="1291771"/>
            <a:ext cx="3529747" cy="2484101"/>
          </a:xfrm>
        </p:spPr>
        <p:txBody>
          <a:bodyPr>
            <a:normAutofit fontScale="90000"/>
          </a:bodyPr>
          <a:lstStyle/>
          <a:p>
            <a:r>
              <a:rPr lang="pl-PL" dirty="0"/>
              <a:t>Bezpieczeństwo </a:t>
            </a:r>
            <a:br>
              <a:rPr lang="pl-PL" dirty="0"/>
            </a:br>
            <a:r>
              <a:rPr lang="pl-PL" dirty="0"/>
              <a:t>i Zagrożenia </a:t>
            </a:r>
            <a:br>
              <a:rPr lang="pl-PL" dirty="0"/>
            </a:br>
            <a:r>
              <a:rPr lang="pl-PL" dirty="0"/>
              <a:t>w życiu codziennym firmy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3C11028-2D5F-4942-486E-D6DE14E09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5451" y="3839030"/>
            <a:ext cx="3529747" cy="1418770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pPr algn="r"/>
            <a:r>
              <a:rPr lang="pl-PL" dirty="0"/>
              <a:t>Warszawa, 02.06.2023</a:t>
            </a:r>
          </a:p>
        </p:txBody>
      </p:sp>
      <p:pic>
        <p:nvPicPr>
          <p:cNvPr id="5" name="Obraz 4" descr="Obraz zawierający Grafika, zrzut ekranu, Czcionka, projekt graficzny&#10;&#10;Opis wygenerowany automatycznie">
            <a:extLst>
              <a:ext uri="{FF2B5EF4-FFF2-40B4-BE49-F238E27FC236}">
                <a16:creationId xmlns:a16="http://schemas.microsoft.com/office/drawing/2014/main" id="{955CD907-B5F7-DC09-E81E-73E0998F2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2091981"/>
            <a:ext cx="5852613" cy="270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77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E681399-CEA6-60BE-961F-5CA9A4A086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9" t="37224" r="2816" b="2629"/>
          <a:stretch/>
        </p:blipFill>
        <p:spPr bwMode="auto">
          <a:xfrm>
            <a:off x="101599" y="4100945"/>
            <a:ext cx="2946401" cy="26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AA3B5A-18D8-6B42-D6C9-7CD6D051D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19600" y="3000757"/>
            <a:ext cx="5397260" cy="955748"/>
          </a:xfrm>
        </p:spPr>
        <p:txBody>
          <a:bodyPr>
            <a:normAutofit/>
          </a:bodyPr>
          <a:lstStyle/>
          <a:p>
            <a:r>
              <a:rPr lang="pl-PL" dirty="0"/>
              <a:t>Elektroniczne: </a:t>
            </a:r>
            <a:r>
              <a:rPr lang="pl-PL" dirty="0" err="1"/>
              <a:t>Phishing</a:t>
            </a:r>
            <a:r>
              <a:rPr lang="pl-PL" dirty="0"/>
              <a:t>, spam, </a:t>
            </a:r>
            <a:r>
              <a:rPr lang="pl-PL" dirty="0" err="1"/>
              <a:t>malware</a:t>
            </a:r>
            <a:r>
              <a:rPr lang="pl-PL" dirty="0"/>
              <a:t>.</a:t>
            </a:r>
          </a:p>
          <a:p>
            <a:r>
              <a:rPr lang="pl-PL" dirty="0"/>
              <a:t>Fizyczne: rozbój, kradzież i włamanie.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AD77F4F-8033-E43B-BC34-3810B323A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8691" y="19483"/>
            <a:ext cx="6455434" cy="2981274"/>
          </a:xfrm>
        </p:spPr>
        <p:txBody>
          <a:bodyPr/>
          <a:lstStyle/>
          <a:p>
            <a:r>
              <a:rPr lang="pl-PL" dirty="0"/>
              <a:t>Rodzaje zagrożeń</a:t>
            </a:r>
          </a:p>
        </p:txBody>
      </p:sp>
      <p:pic>
        <p:nvPicPr>
          <p:cNvPr id="1028" name="Picture 4" descr="Fighting Hackers &amp; Malware Webinar | Online Computers">
            <a:extLst>
              <a:ext uri="{FF2B5EF4-FFF2-40B4-BE49-F238E27FC236}">
                <a16:creationId xmlns:a16="http://schemas.microsoft.com/office/drawing/2014/main" id="{BA9728F9-6451-C574-64E3-41D8731DE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487" y="157018"/>
            <a:ext cx="780167" cy="76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am - Free communications icons">
            <a:extLst>
              <a:ext uri="{FF2B5EF4-FFF2-40B4-BE49-F238E27FC236}">
                <a16:creationId xmlns:a16="http://schemas.microsoft.com/office/drawing/2014/main" id="{CBCBC981-2E22-C099-7891-5CADC5110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44125" y="1422398"/>
            <a:ext cx="618838" cy="61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alware - Free computer icons">
            <a:extLst>
              <a:ext uri="{FF2B5EF4-FFF2-40B4-BE49-F238E27FC236}">
                <a16:creationId xmlns:a16="http://schemas.microsoft.com/office/drawing/2014/main" id="{4EC7FD6C-C973-14EB-0071-7A6C63FC8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594" y="320025"/>
            <a:ext cx="1826712" cy="95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 descr="Obraz zawierający tekst, Czcionka, Grafika, zrzut ekranu&#10;&#10;Opis wygenerowany automatycznie">
            <a:extLst>
              <a:ext uri="{FF2B5EF4-FFF2-40B4-BE49-F238E27FC236}">
                <a16:creationId xmlns:a16="http://schemas.microsoft.com/office/drawing/2014/main" id="{2867A630-2B21-AC31-3D9C-609226A6D7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71" y="5603974"/>
            <a:ext cx="2705129" cy="125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7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66A3BD-CB38-2E25-AC8B-07756378E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637" y="607821"/>
            <a:ext cx="6455434" cy="1070357"/>
          </a:xfrm>
        </p:spPr>
        <p:txBody>
          <a:bodyPr/>
          <a:lstStyle/>
          <a:p>
            <a:r>
              <a:rPr lang="pl-PL" dirty="0"/>
              <a:t>Bronimy się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27E1D4-DD2E-0D00-15FD-6260179C3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8740" y="2287217"/>
            <a:ext cx="5397260" cy="3962962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/>
              <a:t>Nie otwieraj wiadomości e-mail od nadawców, których nie znasz.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/>
              <a:t>Nigdy nie klikaj łączy w wiadomościach e-mail, chyba że wiesz dokładnie, dokąd prowadzą.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/>
              <a:t>Aby zapewnić bezpieczeństwo, jeśli otrzymasz wiadomość e-mail ze źródła, którego nie znasz, przejdź do podanego łącza ręcznie, wprowadzając adres strony internetowej do przeglądarki.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/>
              <a:t>Znajdź certyfikat cyfrowy strony internetowej.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/>
              <a:t>Jeśli ktoś poprosi Cię o podanie poufnych informacji, sprawdź, czy adres URL strony zaczyna się od „HTTPS”, a nie tylko „HTTP”. „S” oznacza „bezpieczeństwo”. Nie jest to gwarancja, że witryna jest zgodna z prawem, ale większość legalnych witryn korzysta z protokołu HTTPS, ponieważ jest on bardziej bezpieczny. Strony HTTP, nawet te legalne, są podatne na ataki hakerów</a:t>
            </a:r>
          </a:p>
          <a:p>
            <a:endParaRPr lang="pl-PL" dirty="0"/>
          </a:p>
        </p:txBody>
      </p:sp>
      <p:pic>
        <p:nvPicPr>
          <p:cNvPr id="5" name="Obraz 4" descr="Obraz zawierający tekst, Czcionka, Grafika, zrzut ekranu&#10;&#10;Opis wygenerowany automatycznie">
            <a:extLst>
              <a:ext uri="{FF2B5EF4-FFF2-40B4-BE49-F238E27FC236}">
                <a16:creationId xmlns:a16="http://schemas.microsoft.com/office/drawing/2014/main" id="{EE665B69-1977-7A5A-699A-279494C6C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71" y="5603974"/>
            <a:ext cx="2705129" cy="1254026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7C16961B-12AD-BFFA-E34B-FF79B55851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8778" y="2772910"/>
            <a:ext cx="1914792" cy="4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F73E3D-F66F-A56D-7C19-B355A55AF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1273" y="260949"/>
            <a:ext cx="6455434" cy="2981274"/>
          </a:xfrm>
        </p:spPr>
        <p:txBody>
          <a:bodyPr/>
          <a:lstStyle/>
          <a:p>
            <a:pPr algn="r"/>
            <a:r>
              <a:rPr lang="pl-PL" dirty="0"/>
              <a:t>Co AI ma wspólnego z zagrożeniami, przecież jest takie wspaniałe.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904B2AC-5C49-1426-DB4F-586A2BE21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919" y="4711408"/>
            <a:ext cx="6000503" cy="1796270"/>
          </a:xfrm>
        </p:spPr>
        <p:txBody>
          <a:bodyPr>
            <a:normAutofit fontScale="92500"/>
          </a:bodyPr>
          <a:lstStyle/>
          <a:p>
            <a:r>
              <a:rPr lang="pl-PL" b="1" dirty="0"/>
              <a:t>AI wykorzystują wszyscy, przestępcy również.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/>
              <a:t>Możemy ułożyć plan wycieczki od wkoło Europy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/>
              <a:t>AI pomoże zaplanować wycieczkę do banku po nieautoryzowany odbiór gotówki</a:t>
            </a:r>
          </a:p>
        </p:txBody>
      </p:sp>
      <p:pic>
        <p:nvPicPr>
          <p:cNvPr id="2050" name="Picture 2" descr="Trending - KickVick">
            <a:extLst>
              <a:ext uri="{FF2B5EF4-FFF2-40B4-BE49-F238E27FC236}">
                <a16:creationId xmlns:a16="http://schemas.microsoft.com/office/drawing/2014/main" id="{6923F2F9-433D-FC7D-E4AA-B38E17AD2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20" y="1668718"/>
            <a:ext cx="4741718" cy="284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 descr="Obraz zawierający tekst, Czcionka, Grafika, zrzut ekranu&#10;&#10;Opis wygenerowany automatycznie">
            <a:extLst>
              <a:ext uri="{FF2B5EF4-FFF2-40B4-BE49-F238E27FC236}">
                <a16:creationId xmlns:a16="http://schemas.microsoft.com/office/drawing/2014/main" id="{65EA9F65-53E7-3759-8F7A-C9582164F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71" y="5603974"/>
            <a:ext cx="2705129" cy="125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8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305AEC-73E6-AF56-C7F3-2C0EB696E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639" y="344075"/>
            <a:ext cx="6455434" cy="2981274"/>
          </a:xfrm>
        </p:spPr>
        <p:txBody>
          <a:bodyPr/>
          <a:lstStyle/>
          <a:p>
            <a:r>
              <a:rPr lang="pl-PL" dirty="0"/>
              <a:t>Człowiek,</a:t>
            </a:r>
            <a:br>
              <a:rPr lang="pl-PL" dirty="0"/>
            </a:br>
            <a:r>
              <a:rPr lang="pl-PL" dirty="0"/>
              <a:t>najsłabsze ogniwo </a:t>
            </a:r>
            <a:br>
              <a:rPr lang="pl-PL" dirty="0"/>
            </a:br>
            <a:r>
              <a:rPr lang="pl-PL" dirty="0"/>
              <a:t>w bezpieczeństwie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A85E16D-FFFC-E728-EB07-42633D960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84" y="3619221"/>
            <a:ext cx="5397260" cy="2894704"/>
          </a:xfrm>
        </p:spPr>
        <p:txBody>
          <a:bodyPr/>
          <a:lstStyle/>
          <a:p>
            <a:r>
              <a:rPr lang="pl-PL" dirty="0"/>
              <a:t>Dlaczego?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/>
              <a:t>Nie czytasz komunikatów na komputerze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/>
              <a:t>Ignorujesz brak kłódki w przeglądarce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/>
              <a:t>Klikasz w link bo przecież jest od znajomego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/>
              <a:t>Nie używasz </a:t>
            </a:r>
            <a:r>
              <a:rPr lang="pl-PL" dirty="0"/>
              <a:t>MFA bo to uciążliwe</a:t>
            </a:r>
          </a:p>
        </p:txBody>
      </p:sp>
      <p:pic>
        <p:nvPicPr>
          <p:cNvPr id="4" name="Obraz 3" descr="Obraz zawierający tekst, Czcionka, Grafika, zrzut ekranu&#10;&#10;Opis wygenerowany automatycznie">
            <a:extLst>
              <a:ext uri="{FF2B5EF4-FFF2-40B4-BE49-F238E27FC236}">
                <a16:creationId xmlns:a16="http://schemas.microsoft.com/office/drawing/2014/main" id="{0FB7448B-9CBC-B488-0472-2CA99A720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71" y="5603974"/>
            <a:ext cx="2705129" cy="125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15EF60-68FC-DC70-CC80-566A02993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401" y="771896"/>
            <a:ext cx="5927767" cy="1318161"/>
          </a:xfrm>
        </p:spPr>
        <p:txBody>
          <a:bodyPr>
            <a:noAutofit/>
          </a:bodyPr>
          <a:lstStyle/>
          <a:p>
            <a:r>
              <a:rPr lang="pl-PL" sz="7200" dirty="0"/>
              <a:t>Dziękujemy!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C880D6F-6851-DFDA-0388-DF8349EB7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26280" y="2301060"/>
            <a:ext cx="5397260" cy="584644"/>
          </a:xfrm>
        </p:spPr>
        <p:txBody>
          <a:bodyPr>
            <a:normAutofit/>
          </a:bodyPr>
          <a:lstStyle/>
          <a:p>
            <a:r>
              <a:rPr lang="pl-PL" sz="2800" dirty="0"/>
              <a:t>Bądźcie bezpieczni!</a:t>
            </a:r>
          </a:p>
        </p:txBody>
      </p:sp>
      <p:pic>
        <p:nvPicPr>
          <p:cNvPr id="4" name="Obraz 3" descr="Obraz zawierający Grafika, zrzut ekranu, Czcionka, projekt graficzny&#10;&#10;Opis wygenerowany automatycznie">
            <a:extLst>
              <a:ext uri="{FF2B5EF4-FFF2-40B4-BE49-F238E27FC236}">
                <a16:creationId xmlns:a16="http://schemas.microsoft.com/office/drawing/2014/main" id="{DA1C459E-B027-4826-9112-914B499EAB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91" y="3208262"/>
            <a:ext cx="5852613" cy="270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28733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Swell">
      <a:dk1>
        <a:sysClr val="windowText" lastClr="000000"/>
      </a:dk1>
      <a:lt1>
        <a:sysClr val="window" lastClr="FFFFFF"/>
      </a:lt1>
      <a:dk2>
        <a:srgbClr val="233B47"/>
      </a:dk2>
      <a:lt2>
        <a:srgbClr val="FEEFD9"/>
      </a:lt2>
      <a:accent1>
        <a:srgbClr val="16AEA7"/>
      </a:accent1>
      <a:accent2>
        <a:srgbClr val="618F88"/>
      </a:accent2>
      <a:accent3>
        <a:srgbClr val="7A9973"/>
      </a:accent3>
      <a:accent4>
        <a:srgbClr val="8AAE8E"/>
      </a:accent4>
      <a:accent5>
        <a:srgbClr val="EB8F60"/>
      </a:accent5>
      <a:accent6>
        <a:srgbClr val="E57A6F"/>
      </a:accent6>
      <a:hlink>
        <a:srgbClr val="13968F"/>
      </a:hlink>
      <a:folHlink>
        <a:srgbClr val="E56152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D2B01C8D9CEA4F9DD0EDA6094DC9F6" ma:contentTypeVersion="14" ma:contentTypeDescription="Utwórz nowy dokument." ma:contentTypeScope="" ma:versionID="bb098f1e31bb49242c3cbbf1050cdfe4">
  <xsd:schema xmlns:xsd="http://www.w3.org/2001/XMLSchema" xmlns:xs="http://www.w3.org/2001/XMLSchema" xmlns:p="http://schemas.microsoft.com/office/2006/metadata/properties" xmlns:ns2="15f27e8d-6d95-465e-a39c-9b3ab78ebf74" xmlns:ns3="51491566-0d48-49b3-853e-b924ba1ace4b" targetNamespace="http://schemas.microsoft.com/office/2006/metadata/properties" ma:root="true" ma:fieldsID="02e313ae8d93f2bb62d03c351bb29674" ns2:_="" ns3:_="">
    <xsd:import namespace="15f27e8d-6d95-465e-a39c-9b3ab78ebf74"/>
    <xsd:import namespace="51491566-0d48-49b3-853e-b924ba1ace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27e8d-6d95-465e-a39c-9b3ab78ebf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Tagi obrazów" ma:readOnly="false" ma:fieldId="{5cf76f15-5ced-4ddc-b409-7134ff3c332f}" ma:taxonomyMulti="true" ma:sspId="8e2e6c63-3bb4-4b3c-b2ae-a46c7e17f6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91566-0d48-49b3-853e-b924ba1ace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a3ab35a-5f9a-4f31-9097-bc58575942ad}" ma:internalName="TaxCatchAll" ma:showField="CatchAllData" ma:web="51491566-0d48-49b3-853e-b924ba1ace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491566-0d48-49b3-853e-b924ba1ace4b" xsi:nil="true"/>
    <lcf76f155ced4ddcb4097134ff3c332f xmlns="15f27e8d-6d95-465e-a39c-9b3ab78ebf7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586AC5F-957D-4F52-B667-D345B8DE660B}"/>
</file>

<file path=customXml/itemProps2.xml><?xml version="1.0" encoding="utf-8"?>
<ds:datastoreItem xmlns:ds="http://schemas.openxmlformats.org/officeDocument/2006/customXml" ds:itemID="{E8DD5F73-A665-4C8D-8962-37364FE76CC0}"/>
</file>

<file path=customXml/itemProps3.xml><?xml version="1.0" encoding="utf-8"?>
<ds:datastoreItem xmlns:ds="http://schemas.openxmlformats.org/officeDocument/2006/customXml" ds:itemID="{A526B460-871A-4E8C-8208-759A90AD1F09}"/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716</Words>
  <Application>Microsoft Office PowerPoint</Application>
  <PresentationFormat>Panoramiczny</PresentationFormat>
  <Paragraphs>46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Neue Haas Grotesk Text Pro</vt:lpstr>
      <vt:lpstr>Wingdings</vt:lpstr>
      <vt:lpstr>SwellVTI</vt:lpstr>
      <vt:lpstr>Bezpieczeństwo  i Zagrożenia  w życiu codziennym firmy</vt:lpstr>
      <vt:lpstr>Rodzaje zagrożeń</vt:lpstr>
      <vt:lpstr>Bronimy się</vt:lpstr>
      <vt:lpstr>Co AI ma wspólnego z zagrożeniami, przecież jest takie wspaniałe.</vt:lpstr>
      <vt:lpstr>Człowiek, najsłabsze ogniwo  w bezpieczeństwie</vt:lpstr>
      <vt:lpstr>Dziękujemy!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 i Zagrożenia  w życiu codziennym firmy</dc:title>
  <dc:creator>Tomasz Serafin</dc:creator>
  <cp:lastModifiedBy>Tomasz Serafin</cp:lastModifiedBy>
  <cp:revision>1</cp:revision>
  <dcterms:created xsi:type="dcterms:W3CDTF">2023-05-29T11:39:40Z</dcterms:created>
  <dcterms:modified xsi:type="dcterms:W3CDTF">2023-06-02T08:37:23Z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0x01010080D2B01C8D9CEA4F9DD0EDA6094DC9F6</vt:lpwstr>
  </property>
</Properties>
</file>